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fd6865c862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fd6865c862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fd7768c5f8_0_115:notes"/>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fd7768c5f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fd7768c5f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fd7768c5f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200"/>
              </a:spcAft>
              <a:buNone/>
            </a:pPr>
            <a:r>
              <a:rPr lang="en"/>
              <a:t>Derek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fd7768c5f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fd7768c5f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Derek</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fd7768c5f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fd7768c5f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Cooper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fd7768c5f8_0_92:notes"/>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fd7768c5f8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Cooper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fd7768c5f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fd7768c5f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fd7768c5f8_0_104:notes"/>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fd7768c5f8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Joe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fd7768c5f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fd7768c5f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Heidi</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fd7768c5f8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fd7768c5f8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drive.google.com/file/d/17m4S1RSadrcuzmvMkfY-MHOBAwmkDOqf/view" TargetMode="External"/><Relationship Id="rId4" Type="http://schemas.openxmlformats.org/officeDocument/2006/relationships/image" Target="../media/image5.jpg"/><Relationship Id="rId5"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0.png"/><Relationship Id="rId9" Type="http://schemas.openxmlformats.org/officeDocument/2006/relationships/image" Target="../media/image8.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9.png"/><Relationship Id="rId8"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drive.google.com/file/d/15rGIiWiMkCj8RxMSAWoxRhfKyIsby9Q-/view" TargetMode="External"/><Relationship Id="rId4" Type="http://schemas.openxmlformats.org/officeDocument/2006/relationships/image" Target="../media/image13.jpg"/><Relationship Id="rId5"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idx="1" type="subTitle"/>
          </p:nvPr>
        </p:nvSpPr>
        <p:spPr>
          <a:xfrm>
            <a:off x="311700" y="2761913"/>
            <a:ext cx="8520600" cy="1403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500">
                <a:solidFill>
                  <a:schemeClr val="dk1"/>
                </a:solidFill>
              </a:rPr>
              <a:t>Project Proposal Presentation</a:t>
            </a:r>
            <a:endParaRPr sz="2500">
              <a:solidFill>
                <a:schemeClr val="dk1"/>
              </a:solidFill>
            </a:endParaRPr>
          </a:p>
          <a:p>
            <a:pPr indent="0" lvl="0" marL="0" rtl="0" algn="ctr">
              <a:lnSpc>
                <a:spcPct val="115000"/>
              </a:lnSpc>
              <a:spcBef>
                <a:spcPts val="0"/>
              </a:spcBef>
              <a:spcAft>
                <a:spcPts val="0"/>
              </a:spcAft>
              <a:buNone/>
            </a:pPr>
            <a:r>
              <a:rPr lang="en" sz="1800">
                <a:solidFill>
                  <a:schemeClr val="dk1"/>
                </a:solidFill>
              </a:rPr>
              <a:t>ITWS-2110 Web Systems Development</a:t>
            </a:r>
            <a:endParaRPr sz="1800">
              <a:solidFill>
                <a:schemeClr val="dk1"/>
              </a:solidFill>
            </a:endParaRPr>
          </a:p>
          <a:p>
            <a:pPr indent="0" lvl="0" marL="0" rtl="0" algn="ctr">
              <a:lnSpc>
                <a:spcPct val="115000"/>
              </a:lnSpc>
              <a:spcBef>
                <a:spcPts val="0"/>
              </a:spcBef>
              <a:spcAft>
                <a:spcPts val="0"/>
              </a:spcAft>
              <a:buNone/>
            </a:pPr>
            <a:r>
              <a:rPr lang="en" sz="1800">
                <a:solidFill>
                  <a:schemeClr val="dk1"/>
                </a:solidFill>
              </a:rPr>
              <a:t>Derek, Heidi, Miles, Joseph, Cooper</a:t>
            </a:r>
            <a:endParaRPr sz="1800">
              <a:solidFill>
                <a:schemeClr val="dk1"/>
              </a:solidFill>
            </a:endParaRPr>
          </a:p>
        </p:txBody>
      </p:sp>
      <p:pic>
        <p:nvPicPr>
          <p:cNvPr id="55" name="Google Shape;55;p13"/>
          <p:cNvPicPr preferRelativeResize="0"/>
          <p:nvPr/>
        </p:nvPicPr>
        <p:blipFill>
          <a:blip r:embed="rId3">
            <a:alphaModFix/>
          </a:blip>
          <a:stretch>
            <a:fillRect/>
          </a:stretch>
        </p:blipFill>
        <p:spPr>
          <a:xfrm>
            <a:off x="1475888" y="977886"/>
            <a:ext cx="6192225" cy="1699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Wireframes</a:t>
            </a:r>
            <a:endParaRPr/>
          </a:p>
        </p:txBody>
      </p:sp>
      <p:pic>
        <p:nvPicPr>
          <p:cNvPr id="125" name="Google Shape;125;p22" title="FinderRecordDemo.mov">
            <a:hlinkClick r:id="rId3"/>
          </p:cNvPr>
          <p:cNvPicPr preferRelativeResize="0"/>
          <p:nvPr/>
        </p:nvPicPr>
        <p:blipFill>
          <a:blip r:embed="rId4">
            <a:alphaModFix/>
          </a:blip>
          <a:stretch>
            <a:fillRect/>
          </a:stretch>
        </p:blipFill>
        <p:spPr>
          <a:xfrm>
            <a:off x="1737360" y="1115568"/>
            <a:ext cx="5678422" cy="3685034"/>
          </a:xfrm>
          <a:prstGeom prst="rect">
            <a:avLst/>
          </a:prstGeom>
          <a:noFill/>
          <a:ln>
            <a:noFill/>
          </a:ln>
        </p:spPr>
      </p:pic>
      <p:pic>
        <p:nvPicPr>
          <p:cNvPr id="126" name="Google Shape;126;p22"/>
          <p:cNvPicPr preferRelativeResize="0"/>
          <p:nvPr/>
        </p:nvPicPr>
        <p:blipFill>
          <a:blip r:embed="rId5">
            <a:alphaModFix/>
          </a:blip>
          <a:stretch>
            <a:fillRect/>
          </a:stretch>
        </p:blipFill>
        <p:spPr>
          <a:xfrm>
            <a:off x="8386375" y="4591800"/>
            <a:ext cx="522124" cy="324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3"/>
          <p:cNvPicPr preferRelativeResize="0"/>
          <p:nvPr/>
        </p:nvPicPr>
        <p:blipFill>
          <a:blip r:embed="rId3">
            <a:alphaModFix amt="19000"/>
          </a:blip>
          <a:stretch>
            <a:fillRect/>
          </a:stretch>
        </p:blipFill>
        <p:spPr>
          <a:xfrm>
            <a:off x="1348826" y="568863"/>
            <a:ext cx="6446350" cy="4005775"/>
          </a:xfrm>
          <a:prstGeom prst="rect">
            <a:avLst/>
          </a:prstGeom>
          <a:noFill/>
          <a:ln>
            <a:noFill/>
          </a:ln>
        </p:spPr>
      </p:pic>
      <p:sp>
        <p:nvSpPr>
          <p:cNvPr id="132" name="Google Shape;132;p23"/>
          <p:cNvSpPr txBox="1"/>
          <p:nvPr>
            <p:ph idx="1" type="body"/>
          </p:nvPr>
        </p:nvSpPr>
        <p:spPr>
          <a:xfrm>
            <a:off x="311700" y="1790100"/>
            <a:ext cx="8520600" cy="1253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lang="en" sz="6000">
                <a:solidFill>
                  <a:schemeClr val="dk1"/>
                </a:solidFill>
              </a:rPr>
              <a:t>Thank </a:t>
            </a:r>
            <a:r>
              <a:rPr b="1" lang="en" sz="6000">
                <a:solidFill>
                  <a:schemeClr val="dk1"/>
                </a:solidFill>
              </a:rPr>
              <a:t>you</a:t>
            </a:r>
            <a:r>
              <a:rPr b="1" lang="en" sz="6000">
                <a:solidFill>
                  <a:schemeClr val="dk1"/>
                </a:solidFill>
              </a:rPr>
              <a:t>!</a:t>
            </a:r>
            <a:endParaRPr b="1" sz="6000">
              <a:solidFill>
                <a:schemeClr val="dk1"/>
              </a:solidFill>
            </a:endParaRPr>
          </a:p>
        </p:txBody>
      </p:sp>
      <p:sp>
        <p:nvSpPr>
          <p:cNvPr id="133" name="Google Shape;133;p23"/>
          <p:cNvSpPr txBox="1"/>
          <p:nvPr/>
        </p:nvSpPr>
        <p:spPr>
          <a:xfrm>
            <a:off x="2293650" y="2738700"/>
            <a:ext cx="4556700" cy="614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3400">
                <a:solidFill>
                  <a:srgbClr val="ADADAD"/>
                </a:solidFill>
              </a:rPr>
              <a:t>Questions?</a:t>
            </a:r>
            <a:endParaRPr sz="3400">
              <a:solidFill>
                <a:srgbClr val="ADADAD"/>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Finder?</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914400" rtl="0" algn="l">
              <a:spcBef>
                <a:spcPts val="0"/>
              </a:spcBef>
              <a:spcAft>
                <a:spcPts val="0"/>
              </a:spcAft>
              <a:buClr>
                <a:schemeClr val="dk1"/>
              </a:buClr>
              <a:buSzPts val="2100"/>
              <a:buChar char="●"/>
            </a:pPr>
            <a:r>
              <a:rPr lang="en" sz="2100">
                <a:solidFill>
                  <a:schemeClr val="dk1"/>
                </a:solidFill>
              </a:rPr>
              <a:t>An matching system for lost possessions (similar to Tinder)</a:t>
            </a:r>
            <a:endParaRPr sz="2100">
              <a:solidFill>
                <a:schemeClr val="dk1"/>
              </a:solidFill>
            </a:endParaRPr>
          </a:p>
          <a:p>
            <a:pPr indent="-336550" lvl="1" marL="1371600" rtl="0" algn="l">
              <a:spcBef>
                <a:spcPts val="0"/>
              </a:spcBef>
              <a:spcAft>
                <a:spcPts val="0"/>
              </a:spcAft>
              <a:buClr>
                <a:schemeClr val="dk1"/>
              </a:buClr>
              <a:buSzPts val="1700"/>
              <a:buChar char="○"/>
            </a:pPr>
            <a:r>
              <a:rPr lang="en" sz="1700">
                <a:solidFill>
                  <a:schemeClr val="dk1"/>
                </a:solidFill>
              </a:rPr>
              <a:t>Prioritizes item safety and confidentiality</a:t>
            </a:r>
            <a:endParaRPr sz="1700">
              <a:solidFill>
                <a:schemeClr val="dk1"/>
              </a:solidFill>
            </a:endParaRPr>
          </a:p>
        </p:txBody>
      </p:sp>
      <p:pic>
        <p:nvPicPr>
          <p:cNvPr id="62" name="Google Shape;62;p14"/>
          <p:cNvPicPr preferRelativeResize="0"/>
          <p:nvPr/>
        </p:nvPicPr>
        <p:blipFill rotWithShape="1">
          <a:blip r:embed="rId3">
            <a:alphaModFix/>
          </a:blip>
          <a:srcRect b="32286" l="0" r="0" t="19322"/>
          <a:stretch/>
        </p:blipFill>
        <p:spPr>
          <a:xfrm>
            <a:off x="1334263" y="2251300"/>
            <a:ext cx="6475474" cy="1958400"/>
          </a:xfrm>
          <a:prstGeom prst="rect">
            <a:avLst/>
          </a:prstGeom>
          <a:noFill/>
          <a:ln>
            <a:noFill/>
          </a:ln>
        </p:spPr>
      </p:pic>
      <p:pic>
        <p:nvPicPr>
          <p:cNvPr id="63" name="Google Shape;63;p14"/>
          <p:cNvPicPr preferRelativeResize="0"/>
          <p:nvPr/>
        </p:nvPicPr>
        <p:blipFill>
          <a:blip r:embed="rId4">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 ( Rationale + How it Works)</a:t>
            </a:r>
            <a:endParaRPr/>
          </a:p>
        </p:txBody>
      </p:sp>
      <p:sp>
        <p:nvSpPr>
          <p:cNvPr id="69" name="Google Shape;69;p15"/>
          <p:cNvSpPr txBox="1"/>
          <p:nvPr>
            <p:ph idx="1" type="body"/>
          </p:nvPr>
        </p:nvSpPr>
        <p:spPr>
          <a:xfrm>
            <a:off x="311700" y="1152475"/>
            <a:ext cx="8520600" cy="3866100"/>
          </a:xfrm>
          <a:prstGeom prst="rect">
            <a:avLst/>
          </a:prstGeom>
        </p:spPr>
        <p:txBody>
          <a:bodyPr anchorCtr="0" anchor="t" bIns="91425" lIns="91425" spcFirstLastPara="1" rIns="91425" wrap="square" tIns="91425">
            <a:noAutofit/>
          </a:bodyPr>
          <a:lstStyle/>
          <a:p>
            <a:pPr indent="-357505" lvl="0" marL="457200" rtl="0" algn="l">
              <a:lnSpc>
                <a:spcPct val="95000"/>
              </a:lnSpc>
              <a:spcBef>
                <a:spcPts val="0"/>
              </a:spcBef>
              <a:spcAft>
                <a:spcPts val="0"/>
              </a:spcAft>
              <a:buClr>
                <a:schemeClr val="dk1"/>
              </a:buClr>
              <a:buSzPts val="2030"/>
              <a:buChar char="●"/>
            </a:pPr>
            <a:r>
              <a:rPr lang="en" sz="2029">
                <a:solidFill>
                  <a:schemeClr val="dk1"/>
                </a:solidFill>
              </a:rPr>
              <a:t>APO’s website is not that great and is just a form submission. </a:t>
            </a:r>
            <a:endParaRPr sz="2029">
              <a:solidFill>
                <a:schemeClr val="dk1"/>
              </a:solidFill>
            </a:endParaRPr>
          </a:p>
          <a:p>
            <a:pPr indent="-335915" lvl="1" marL="914400" rtl="0" algn="l">
              <a:lnSpc>
                <a:spcPct val="95000"/>
              </a:lnSpc>
              <a:spcBef>
                <a:spcPts val="0"/>
              </a:spcBef>
              <a:spcAft>
                <a:spcPts val="0"/>
              </a:spcAft>
              <a:buClr>
                <a:schemeClr val="dk1"/>
              </a:buClr>
              <a:buSzPts val="1690"/>
              <a:buChar char="○"/>
            </a:pPr>
            <a:r>
              <a:rPr lang="en" sz="1690">
                <a:solidFill>
                  <a:schemeClr val="dk1"/>
                </a:solidFill>
              </a:rPr>
              <a:t>When you lose an item you would be in a rush and would want an immediate response not a popup saying form </a:t>
            </a:r>
            <a:r>
              <a:rPr lang="en" sz="1690">
                <a:solidFill>
                  <a:schemeClr val="dk1"/>
                </a:solidFill>
              </a:rPr>
              <a:t>submitted</a:t>
            </a:r>
            <a:r>
              <a:rPr lang="en" sz="1690">
                <a:solidFill>
                  <a:schemeClr val="dk1"/>
                </a:solidFill>
              </a:rPr>
              <a:t>. </a:t>
            </a:r>
            <a:endParaRPr sz="1690">
              <a:solidFill>
                <a:schemeClr val="dk1"/>
              </a:solidFill>
            </a:endParaRPr>
          </a:p>
          <a:p>
            <a:pPr indent="-357505" lvl="0" marL="457200" rtl="0" algn="l">
              <a:lnSpc>
                <a:spcPct val="95000"/>
              </a:lnSpc>
              <a:spcBef>
                <a:spcPts val="0"/>
              </a:spcBef>
              <a:spcAft>
                <a:spcPts val="0"/>
              </a:spcAft>
              <a:buClr>
                <a:schemeClr val="dk1"/>
              </a:buClr>
              <a:buSzPts val="2030"/>
              <a:buChar char="●"/>
            </a:pPr>
            <a:r>
              <a:rPr lang="en" sz="2029">
                <a:solidFill>
                  <a:schemeClr val="dk1"/>
                </a:solidFill>
              </a:rPr>
              <a:t>Matching system</a:t>
            </a:r>
            <a:endParaRPr sz="2029">
              <a:solidFill>
                <a:schemeClr val="dk1"/>
              </a:solidFill>
            </a:endParaRPr>
          </a:p>
          <a:p>
            <a:pPr indent="-335915" lvl="1" marL="914400" rtl="0" algn="l">
              <a:lnSpc>
                <a:spcPct val="95000"/>
              </a:lnSpc>
              <a:spcBef>
                <a:spcPts val="0"/>
              </a:spcBef>
              <a:spcAft>
                <a:spcPts val="0"/>
              </a:spcAft>
              <a:buClr>
                <a:schemeClr val="dk1"/>
              </a:buClr>
              <a:buSzPts val="1690"/>
              <a:buChar char="○"/>
            </a:pPr>
            <a:r>
              <a:rPr lang="en" sz="1690">
                <a:solidFill>
                  <a:schemeClr val="dk1"/>
                </a:solidFill>
              </a:rPr>
              <a:t>Reputable RPI individuals (APO </a:t>
            </a:r>
            <a:r>
              <a:rPr lang="en" sz="1690">
                <a:solidFill>
                  <a:schemeClr val="dk1"/>
                </a:solidFill>
              </a:rPr>
              <a:t>members, RAs, and Professors) would submit the item to our website with a query of descriptions(time, location, item type, etc.)</a:t>
            </a:r>
            <a:endParaRPr sz="1690">
              <a:solidFill>
                <a:schemeClr val="dk1"/>
              </a:solidFill>
            </a:endParaRPr>
          </a:p>
          <a:p>
            <a:pPr indent="-335915" lvl="1" marL="914400" rtl="0" algn="l">
              <a:lnSpc>
                <a:spcPct val="95000"/>
              </a:lnSpc>
              <a:spcBef>
                <a:spcPts val="0"/>
              </a:spcBef>
              <a:spcAft>
                <a:spcPts val="0"/>
              </a:spcAft>
              <a:buClr>
                <a:schemeClr val="dk1"/>
              </a:buClr>
              <a:buSzPts val="1690"/>
              <a:buChar char="○"/>
            </a:pPr>
            <a:r>
              <a:rPr lang="en" sz="1690">
                <a:solidFill>
                  <a:schemeClr val="dk1"/>
                </a:solidFill>
              </a:rPr>
              <a:t>The lost item owners would submit a form with a list of descriptions of the items and the site will automatically match two and two together.</a:t>
            </a:r>
            <a:endParaRPr sz="1690">
              <a:solidFill>
                <a:schemeClr val="dk1"/>
              </a:solidFill>
            </a:endParaRPr>
          </a:p>
          <a:p>
            <a:pPr indent="-335915" lvl="1" marL="914400" rtl="0" algn="l">
              <a:lnSpc>
                <a:spcPct val="95000"/>
              </a:lnSpc>
              <a:spcBef>
                <a:spcPts val="0"/>
              </a:spcBef>
              <a:spcAft>
                <a:spcPts val="0"/>
              </a:spcAft>
              <a:buClr>
                <a:schemeClr val="dk1"/>
              </a:buClr>
              <a:buSzPts val="1690"/>
              <a:buChar char="○"/>
            </a:pPr>
            <a:r>
              <a:rPr lang="en" sz="1690">
                <a:solidFill>
                  <a:schemeClr val="dk1"/>
                </a:solidFill>
              </a:rPr>
              <a:t>We wanted to create a safe and secure system so that people couldn’t just take an item that wasn’t theirs.</a:t>
            </a:r>
            <a:endParaRPr sz="1690">
              <a:solidFill>
                <a:schemeClr val="dk1"/>
              </a:solidFill>
            </a:endParaRPr>
          </a:p>
          <a:p>
            <a:pPr indent="0" lvl="0" marL="457200" rtl="0" algn="l">
              <a:lnSpc>
                <a:spcPct val="95000"/>
              </a:lnSpc>
              <a:spcBef>
                <a:spcPts val="1200"/>
              </a:spcBef>
              <a:spcAft>
                <a:spcPts val="0"/>
              </a:spcAft>
              <a:buNone/>
            </a:pPr>
            <a:r>
              <a:t/>
            </a:r>
            <a:endParaRPr sz="1690">
              <a:solidFill>
                <a:schemeClr val="dk1"/>
              </a:solidFill>
            </a:endParaRPr>
          </a:p>
          <a:p>
            <a:pPr indent="0" lvl="0" marL="457200" rtl="0" algn="l">
              <a:lnSpc>
                <a:spcPct val="95000"/>
              </a:lnSpc>
              <a:spcBef>
                <a:spcPts val="1200"/>
              </a:spcBef>
              <a:spcAft>
                <a:spcPts val="0"/>
              </a:spcAft>
              <a:buSzPts val="935"/>
              <a:buNone/>
            </a:pPr>
            <a:r>
              <a:t/>
            </a:r>
            <a:endParaRPr sz="2029">
              <a:solidFill>
                <a:schemeClr val="dk1"/>
              </a:solidFill>
            </a:endParaRPr>
          </a:p>
          <a:p>
            <a:pPr indent="0" lvl="0" marL="0" rtl="0" algn="l">
              <a:lnSpc>
                <a:spcPct val="95000"/>
              </a:lnSpc>
              <a:spcBef>
                <a:spcPts val="1200"/>
              </a:spcBef>
              <a:spcAft>
                <a:spcPts val="0"/>
              </a:spcAft>
              <a:buSzPts val="935"/>
              <a:buNone/>
            </a:pPr>
            <a:r>
              <a:t/>
            </a:r>
            <a:endParaRPr sz="2029">
              <a:solidFill>
                <a:schemeClr val="dk1"/>
              </a:solidFill>
            </a:endParaRPr>
          </a:p>
          <a:p>
            <a:pPr indent="0" lvl="0" marL="0" rtl="0" algn="l">
              <a:lnSpc>
                <a:spcPct val="95000"/>
              </a:lnSpc>
              <a:spcBef>
                <a:spcPts val="1200"/>
              </a:spcBef>
              <a:spcAft>
                <a:spcPts val="0"/>
              </a:spcAft>
              <a:buSzPts val="935"/>
              <a:buNone/>
            </a:pPr>
            <a:r>
              <a:t/>
            </a:r>
            <a:endParaRPr sz="2029">
              <a:solidFill>
                <a:schemeClr val="dk1"/>
              </a:solidFill>
            </a:endParaRPr>
          </a:p>
          <a:p>
            <a:pPr indent="0" lvl="0" marL="0" rtl="0" algn="l">
              <a:lnSpc>
                <a:spcPct val="95000"/>
              </a:lnSpc>
              <a:spcBef>
                <a:spcPts val="1200"/>
              </a:spcBef>
              <a:spcAft>
                <a:spcPts val="1200"/>
              </a:spcAft>
              <a:buSzPts val="935"/>
              <a:buNone/>
            </a:pPr>
            <a:r>
              <a:t/>
            </a:r>
            <a:endParaRPr sz="2029">
              <a:solidFill>
                <a:schemeClr val="dk1"/>
              </a:solidFill>
            </a:endParaRPr>
          </a:p>
        </p:txBody>
      </p:sp>
      <p:pic>
        <p:nvPicPr>
          <p:cNvPr id="70" name="Google Shape;70;p15"/>
          <p:cNvPicPr preferRelativeResize="0"/>
          <p:nvPr/>
        </p:nvPicPr>
        <p:blipFill>
          <a:blip r:embed="rId3">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Users </a:t>
            </a:r>
            <a:endParaRPr/>
          </a:p>
        </p:txBody>
      </p:sp>
      <p:sp>
        <p:nvSpPr>
          <p:cNvPr id="76" name="Google Shape;76;p16"/>
          <p:cNvSpPr txBox="1"/>
          <p:nvPr>
            <p:ph idx="1" type="body"/>
          </p:nvPr>
        </p:nvSpPr>
        <p:spPr>
          <a:xfrm>
            <a:off x="370500" y="933675"/>
            <a:ext cx="8520600" cy="429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700">
                <a:solidFill>
                  <a:schemeClr val="dk1"/>
                </a:solidFill>
              </a:rPr>
              <a:t>Lost Items Owners (RPI Students and Faculty)</a:t>
            </a:r>
            <a:endParaRPr b="1" sz="1600">
              <a:solidFill>
                <a:schemeClr val="dk1"/>
              </a:solidFill>
            </a:endParaRPr>
          </a:p>
          <a:p>
            <a:pPr indent="-336550" lvl="0" marL="457200" rtl="0" algn="l">
              <a:lnSpc>
                <a:spcPct val="100000"/>
              </a:lnSpc>
              <a:spcBef>
                <a:spcPts val="0"/>
              </a:spcBef>
              <a:spcAft>
                <a:spcPts val="0"/>
              </a:spcAft>
              <a:buClr>
                <a:schemeClr val="dk1"/>
              </a:buClr>
              <a:buSzPts val="1700"/>
              <a:buChar char="●"/>
            </a:pPr>
            <a:r>
              <a:rPr b="1" lang="en" sz="1700">
                <a:solidFill>
                  <a:schemeClr val="dk1"/>
                </a:solidFill>
              </a:rPr>
              <a:t>Description: </a:t>
            </a:r>
            <a:r>
              <a:rPr lang="en" sz="1700">
                <a:solidFill>
                  <a:schemeClr val="dk1"/>
                </a:solidFill>
              </a:rPr>
              <a:t>These are the primary users, they are the ones that are trying to find the items that they lost. They submit detailed descriptions of their lost items, including location, time, and a general description.</a:t>
            </a:r>
            <a:endParaRPr sz="1700">
              <a:solidFill>
                <a:schemeClr val="dk1"/>
              </a:solidFill>
            </a:endParaRPr>
          </a:p>
          <a:p>
            <a:pPr indent="-336550" lvl="0" marL="457200" rtl="0" algn="l">
              <a:lnSpc>
                <a:spcPct val="100000"/>
              </a:lnSpc>
              <a:spcBef>
                <a:spcPts val="0"/>
              </a:spcBef>
              <a:spcAft>
                <a:spcPts val="0"/>
              </a:spcAft>
              <a:buClr>
                <a:schemeClr val="dk1"/>
              </a:buClr>
              <a:buSzPts val="1700"/>
              <a:buChar char="●"/>
            </a:pPr>
            <a:r>
              <a:rPr b="1" lang="en" sz="1700">
                <a:solidFill>
                  <a:schemeClr val="dk1"/>
                </a:solidFill>
              </a:rPr>
              <a:t>Value: </a:t>
            </a:r>
            <a:r>
              <a:rPr lang="en" sz="1700">
                <a:solidFill>
                  <a:schemeClr val="dk1"/>
                </a:solidFill>
              </a:rPr>
              <a:t>Our platform provides a quick and reliable way to recover lost items. It is more assuring then using the APO website as our service provides immediate feedback as we attempt to match them with an item submitted to us. </a:t>
            </a:r>
            <a:endParaRPr sz="1700">
              <a:solidFill>
                <a:schemeClr val="dk1"/>
              </a:solidFill>
            </a:endParaRPr>
          </a:p>
          <a:p>
            <a:pPr indent="0" lvl="0" marL="0" rtl="0" algn="l">
              <a:lnSpc>
                <a:spcPct val="100000"/>
              </a:lnSpc>
              <a:spcBef>
                <a:spcPts val="0"/>
              </a:spcBef>
              <a:spcAft>
                <a:spcPts val="0"/>
              </a:spcAft>
              <a:buNone/>
            </a:pPr>
            <a:r>
              <a:t/>
            </a:r>
            <a:endParaRPr sz="1700">
              <a:solidFill>
                <a:schemeClr val="dk1"/>
              </a:solidFill>
            </a:endParaRPr>
          </a:p>
          <a:p>
            <a:pPr indent="0" lvl="0" marL="0" rtl="0" algn="l">
              <a:lnSpc>
                <a:spcPct val="100000"/>
              </a:lnSpc>
              <a:spcBef>
                <a:spcPts val="0"/>
              </a:spcBef>
              <a:spcAft>
                <a:spcPts val="0"/>
              </a:spcAft>
              <a:buNone/>
            </a:pPr>
            <a:r>
              <a:rPr b="1" lang="en" sz="1700">
                <a:solidFill>
                  <a:schemeClr val="dk1"/>
                </a:solidFill>
              </a:rPr>
              <a:t>Finders (Trusted Individuals: APO Members, RA’s, Professors)</a:t>
            </a:r>
            <a:endParaRPr b="1" sz="1700">
              <a:solidFill>
                <a:schemeClr val="dk1"/>
              </a:solidFill>
            </a:endParaRPr>
          </a:p>
          <a:p>
            <a:pPr indent="-336550" lvl="0" marL="457200" rtl="0" algn="l">
              <a:lnSpc>
                <a:spcPct val="100000"/>
              </a:lnSpc>
              <a:spcBef>
                <a:spcPts val="0"/>
              </a:spcBef>
              <a:spcAft>
                <a:spcPts val="0"/>
              </a:spcAft>
              <a:buClr>
                <a:schemeClr val="dk1"/>
              </a:buClr>
              <a:buSzPts val="1700"/>
              <a:buChar char="●"/>
            </a:pPr>
            <a:r>
              <a:rPr b="1" lang="en" sz="1700">
                <a:solidFill>
                  <a:schemeClr val="dk1"/>
                </a:solidFill>
              </a:rPr>
              <a:t>Description: </a:t>
            </a:r>
            <a:r>
              <a:rPr lang="en" sz="1700">
                <a:solidFill>
                  <a:schemeClr val="dk1"/>
                </a:solidFill>
              </a:rPr>
              <a:t>These users are the ones that reports lost items that they found.</a:t>
            </a:r>
            <a:endParaRPr sz="1700">
              <a:solidFill>
                <a:schemeClr val="dk1"/>
              </a:solidFill>
            </a:endParaRPr>
          </a:p>
          <a:p>
            <a:pPr indent="-336550" lvl="0" marL="457200" rtl="0" algn="l">
              <a:lnSpc>
                <a:spcPct val="100000"/>
              </a:lnSpc>
              <a:spcBef>
                <a:spcPts val="0"/>
              </a:spcBef>
              <a:spcAft>
                <a:spcPts val="0"/>
              </a:spcAft>
              <a:buClr>
                <a:schemeClr val="dk1"/>
              </a:buClr>
              <a:buSzPts val="1700"/>
              <a:buChar char="●"/>
            </a:pPr>
            <a:r>
              <a:rPr b="1" lang="en" sz="1700">
                <a:solidFill>
                  <a:schemeClr val="dk1"/>
                </a:solidFill>
              </a:rPr>
              <a:t>Value: </a:t>
            </a:r>
            <a:r>
              <a:rPr lang="en" sz="1700">
                <a:solidFill>
                  <a:schemeClr val="dk1"/>
                </a:solidFill>
              </a:rPr>
              <a:t>Our platform enables these individuals to quickly match found lost items to their rightful owners. This reduces headache and administrative burden, and makes the lost and found much more efficient instead of using an outdated system.</a:t>
            </a:r>
            <a:endParaRPr sz="1700">
              <a:solidFill>
                <a:schemeClr val="dk1"/>
              </a:solidFill>
            </a:endParaRPr>
          </a:p>
          <a:p>
            <a:pPr indent="0" lvl="0" marL="0" rtl="0" algn="l">
              <a:lnSpc>
                <a:spcPct val="100000"/>
              </a:lnSpc>
              <a:spcBef>
                <a:spcPts val="0"/>
              </a:spcBef>
              <a:spcAft>
                <a:spcPts val="0"/>
              </a:spcAft>
              <a:buNone/>
            </a:pPr>
            <a:r>
              <a:t/>
            </a:r>
            <a:endParaRPr b="1" sz="1700">
              <a:solidFill>
                <a:schemeClr val="dk1"/>
              </a:solidFill>
            </a:endParaRPr>
          </a:p>
          <a:p>
            <a:pPr indent="0" lvl="0" marL="0" rtl="0" algn="l">
              <a:spcBef>
                <a:spcPts val="0"/>
              </a:spcBef>
              <a:spcAft>
                <a:spcPts val="1200"/>
              </a:spcAft>
              <a:buNone/>
            </a:pPr>
            <a:r>
              <a:t/>
            </a:r>
            <a:endParaRPr sz="2400">
              <a:solidFill>
                <a:schemeClr val="dk1"/>
              </a:solidFill>
            </a:endParaRPr>
          </a:p>
        </p:txBody>
      </p:sp>
      <p:pic>
        <p:nvPicPr>
          <p:cNvPr id="77" name="Google Shape;77;p16"/>
          <p:cNvPicPr preferRelativeResize="0"/>
          <p:nvPr/>
        </p:nvPicPr>
        <p:blipFill>
          <a:blip r:embed="rId3">
            <a:alphaModFix/>
          </a:blip>
          <a:stretch>
            <a:fillRect/>
          </a:stretch>
        </p:blipFill>
        <p:spPr>
          <a:xfrm flipH="1">
            <a:off x="7119876" y="0"/>
            <a:ext cx="1266849" cy="1266849"/>
          </a:xfrm>
          <a:prstGeom prst="rect">
            <a:avLst/>
          </a:prstGeom>
          <a:noFill/>
          <a:ln>
            <a:noFill/>
          </a:ln>
        </p:spPr>
      </p:pic>
      <p:pic>
        <p:nvPicPr>
          <p:cNvPr id="78" name="Google Shape;78;p16"/>
          <p:cNvPicPr preferRelativeResize="0"/>
          <p:nvPr/>
        </p:nvPicPr>
        <p:blipFill>
          <a:blip r:embed="rId4">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Stakeholders</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900">
                <a:solidFill>
                  <a:schemeClr val="dk1"/>
                </a:solidFill>
              </a:rPr>
              <a:t>Administrative Staff (Public Safety, APO)</a:t>
            </a:r>
            <a:endParaRPr b="1" sz="1900">
              <a:solidFill>
                <a:schemeClr val="dk1"/>
              </a:solidFill>
            </a:endParaRPr>
          </a:p>
          <a:p>
            <a:pPr indent="-349250" lvl="0" marL="457200" rtl="0" algn="l">
              <a:lnSpc>
                <a:spcPct val="100000"/>
              </a:lnSpc>
              <a:spcBef>
                <a:spcPts val="0"/>
              </a:spcBef>
              <a:spcAft>
                <a:spcPts val="0"/>
              </a:spcAft>
              <a:buClr>
                <a:schemeClr val="dk1"/>
              </a:buClr>
              <a:buSzPts val="1900"/>
              <a:buChar char="●"/>
            </a:pPr>
            <a:r>
              <a:rPr b="1" lang="en" sz="1900">
                <a:solidFill>
                  <a:schemeClr val="dk1"/>
                </a:solidFill>
              </a:rPr>
              <a:t>Description: </a:t>
            </a:r>
            <a:r>
              <a:rPr lang="en" sz="1900">
                <a:solidFill>
                  <a:schemeClr val="dk1"/>
                </a:solidFill>
              </a:rPr>
              <a:t>These stakeholders are the ones that actually returns the items.</a:t>
            </a:r>
            <a:endParaRPr sz="1900">
              <a:solidFill>
                <a:schemeClr val="dk1"/>
              </a:solidFill>
            </a:endParaRPr>
          </a:p>
          <a:p>
            <a:pPr indent="-349250" lvl="0" marL="457200" rtl="0" algn="l">
              <a:lnSpc>
                <a:spcPct val="100000"/>
              </a:lnSpc>
              <a:spcBef>
                <a:spcPts val="0"/>
              </a:spcBef>
              <a:spcAft>
                <a:spcPts val="0"/>
              </a:spcAft>
              <a:buClr>
                <a:schemeClr val="dk1"/>
              </a:buClr>
              <a:buSzPts val="1900"/>
              <a:buChar char="●"/>
            </a:pPr>
            <a:r>
              <a:rPr b="1" lang="en" sz="1900">
                <a:solidFill>
                  <a:schemeClr val="dk1"/>
                </a:solidFill>
              </a:rPr>
              <a:t>Value: </a:t>
            </a:r>
            <a:r>
              <a:rPr lang="en" sz="1900">
                <a:solidFill>
                  <a:schemeClr val="dk1"/>
                </a:solidFill>
              </a:rPr>
              <a:t>The system improves efficiency by reducing workload and reduces the confusion that can arise from RPI’s lost and found process.</a:t>
            </a:r>
            <a:endParaRPr sz="1900">
              <a:solidFill>
                <a:schemeClr val="dk1"/>
              </a:solidFill>
            </a:endParaRPr>
          </a:p>
          <a:p>
            <a:pPr indent="0" lvl="0" marL="0" rtl="0" algn="l">
              <a:lnSpc>
                <a:spcPct val="100000"/>
              </a:lnSpc>
              <a:spcBef>
                <a:spcPts val="0"/>
              </a:spcBef>
              <a:spcAft>
                <a:spcPts val="0"/>
              </a:spcAft>
              <a:buNone/>
            </a:pPr>
            <a:r>
              <a:rPr b="1" lang="en" sz="1900">
                <a:solidFill>
                  <a:schemeClr val="dk1"/>
                </a:solidFill>
              </a:rPr>
              <a:t>RPI Campus Community</a:t>
            </a:r>
            <a:endParaRPr b="1" sz="1900">
              <a:solidFill>
                <a:schemeClr val="dk1"/>
              </a:solidFill>
            </a:endParaRPr>
          </a:p>
          <a:p>
            <a:pPr indent="-349250" lvl="0" marL="457200" rtl="0" algn="l">
              <a:lnSpc>
                <a:spcPct val="100000"/>
              </a:lnSpc>
              <a:spcBef>
                <a:spcPts val="0"/>
              </a:spcBef>
              <a:spcAft>
                <a:spcPts val="0"/>
              </a:spcAft>
              <a:buClr>
                <a:schemeClr val="dk1"/>
              </a:buClr>
              <a:buSzPts val="1900"/>
              <a:buChar char="●"/>
            </a:pPr>
            <a:r>
              <a:rPr b="1" lang="en" sz="1900">
                <a:solidFill>
                  <a:schemeClr val="dk1"/>
                </a:solidFill>
              </a:rPr>
              <a:t>Description: </a:t>
            </a:r>
            <a:r>
              <a:rPr lang="en" sz="1900">
                <a:solidFill>
                  <a:schemeClr val="dk1"/>
                </a:solidFill>
              </a:rPr>
              <a:t>Even though they might not have lost an item our product provides them reassurance that there is a easy way to find lost items on campus.</a:t>
            </a:r>
            <a:endParaRPr sz="1900">
              <a:solidFill>
                <a:schemeClr val="dk1"/>
              </a:solidFill>
            </a:endParaRPr>
          </a:p>
          <a:p>
            <a:pPr indent="-349250" lvl="0" marL="457200" rtl="0" algn="l">
              <a:lnSpc>
                <a:spcPct val="100000"/>
              </a:lnSpc>
              <a:spcBef>
                <a:spcPts val="0"/>
              </a:spcBef>
              <a:spcAft>
                <a:spcPts val="0"/>
              </a:spcAft>
              <a:buClr>
                <a:schemeClr val="dk1"/>
              </a:buClr>
              <a:buSzPts val="1900"/>
              <a:buChar char="●"/>
            </a:pPr>
            <a:r>
              <a:rPr b="1" lang="en" sz="1900">
                <a:solidFill>
                  <a:schemeClr val="dk1"/>
                </a:solidFill>
              </a:rPr>
              <a:t>Value:</a:t>
            </a:r>
            <a:r>
              <a:rPr lang="en" sz="1900">
                <a:solidFill>
                  <a:schemeClr val="dk1"/>
                </a:solidFill>
              </a:rPr>
              <a:t> Our platform fosters a sense of trust and community by providing a reliable way to find lost items without needing to go to the Pubsafe and APO directly and asking.</a:t>
            </a:r>
            <a:endParaRPr sz="1900">
              <a:solidFill>
                <a:schemeClr val="dk1"/>
              </a:solidFill>
            </a:endParaRPr>
          </a:p>
          <a:p>
            <a:pPr indent="0" lvl="0" marL="0" rtl="0" algn="l">
              <a:spcBef>
                <a:spcPts val="0"/>
              </a:spcBef>
              <a:spcAft>
                <a:spcPts val="0"/>
              </a:spcAft>
              <a:buNone/>
            </a:pPr>
            <a:r>
              <a:t/>
            </a:r>
            <a:endParaRPr sz="2600">
              <a:solidFill>
                <a:schemeClr val="dk1"/>
              </a:solidFill>
            </a:endParaRPr>
          </a:p>
          <a:p>
            <a:pPr indent="0" lvl="0" marL="0" rtl="0" algn="l">
              <a:spcBef>
                <a:spcPts val="1200"/>
              </a:spcBef>
              <a:spcAft>
                <a:spcPts val="1200"/>
              </a:spcAft>
              <a:buNone/>
            </a:pPr>
            <a:r>
              <a:t/>
            </a:r>
            <a:endParaRPr sz="2500">
              <a:solidFill>
                <a:schemeClr val="dk1"/>
              </a:solidFill>
            </a:endParaRPr>
          </a:p>
        </p:txBody>
      </p:sp>
      <p:pic>
        <p:nvPicPr>
          <p:cNvPr id="85" name="Google Shape;85;p17"/>
          <p:cNvPicPr preferRelativeResize="0"/>
          <p:nvPr/>
        </p:nvPicPr>
        <p:blipFill>
          <a:blip r:embed="rId3">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 Stack</a:t>
            </a:r>
            <a:endParaRPr/>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HTML, CSS, Javascript for the frontend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PHP, MariaDB. And SQL for the backend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We are planning to use PHPmailer or PHP mail() to </a:t>
            </a:r>
            <a:r>
              <a:rPr lang="en">
                <a:solidFill>
                  <a:schemeClr val="dk1"/>
                </a:solidFill>
              </a:rPr>
              <a:t>verify</a:t>
            </a:r>
            <a:r>
              <a:rPr lang="en">
                <a:solidFill>
                  <a:schemeClr val="dk1"/>
                </a:solidFill>
              </a:rPr>
              <a:t> rpi emails.</a:t>
            </a:r>
            <a:endParaRPr>
              <a:solidFill>
                <a:schemeClr val="dk1"/>
              </a:solidFill>
            </a:endParaRPr>
          </a:p>
          <a:p>
            <a:pPr indent="0" lvl="0" marL="457200" rtl="0" algn="l">
              <a:spcBef>
                <a:spcPts val="1200"/>
              </a:spcBef>
              <a:spcAft>
                <a:spcPts val="1200"/>
              </a:spcAft>
              <a:buNone/>
            </a:pPr>
            <a:r>
              <a:t/>
            </a:r>
            <a:endParaRPr>
              <a:solidFill>
                <a:schemeClr val="dk1"/>
              </a:solidFill>
            </a:endParaRPr>
          </a:p>
        </p:txBody>
      </p:sp>
      <p:pic>
        <p:nvPicPr>
          <p:cNvPr id="92" name="Google Shape;92;p18"/>
          <p:cNvPicPr preferRelativeResize="0"/>
          <p:nvPr/>
        </p:nvPicPr>
        <p:blipFill>
          <a:blip r:embed="rId3">
            <a:alphaModFix/>
          </a:blip>
          <a:stretch>
            <a:fillRect/>
          </a:stretch>
        </p:blipFill>
        <p:spPr>
          <a:xfrm>
            <a:off x="1461875" y="3107050"/>
            <a:ext cx="1261306" cy="1261306"/>
          </a:xfrm>
          <a:prstGeom prst="rect">
            <a:avLst/>
          </a:prstGeom>
          <a:noFill/>
          <a:ln>
            <a:noFill/>
          </a:ln>
        </p:spPr>
      </p:pic>
      <p:pic>
        <p:nvPicPr>
          <p:cNvPr id="93" name="Google Shape;93;p18"/>
          <p:cNvPicPr preferRelativeResize="0"/>
          <p:nvPr/>
        </p:nvPicPr>
        <p:blipFill>
          <a:blip r:embed="rId4">
            <a:alphaModFix/>
          </a:blip>
          <a:stretch>
            <a:fillRect/>
          </a:stretch>
        </p:blipFill>
        <p:spPr>
          <a:xfrm>
            <a:off x="2499750" y="3006738"/>
            <a:ext cx="1441889" cy="1441869"/>
          </a:xfrm>
          <a:prstGeom prst="rect">
            <a:avLst/>
          </a:prstGeom>
          <a:noFill/>
          <a:ln>
            <a:noFill/>
          </a:ln>
        </p:spPr>
      </p:pic>
      <p:pic>
        <p:nvPicPr>
          <p:cNvPr id="94" name="Google Shape;94;p18"/>
          <p:cNvPicPr preferRelativeResize="0"/>
          <p:nvPr/>
        </p:nvPicPr>
        <p:blipFill>
          <a:blip r:embed="rId5">
            <a:alphaModFix/>
          </a:blip>
          <a:stretch>
            <a:fillRect/>
          </a:stretch>
        </p:blipFill>
        <p:spPr>
          <a:xfrm>
            <a:off x="3749050" y="3230875"/>
            <a:ext cx="1314226" cy="1314226"/>
          </a:xfrm>
          <a:prstGeom prst="rect">
            <a:avLst/>
          </a:prstGeom>
          <a:noFill/>
          <a:ln>
            <a:noFill/>
          </a:ln>
        </p:spPr>
      </p:pic>
      <p:pic>
        <p:nvPicPr>
          <p:cNvPr id="95" name="Google Shape;95;p18"/>
          <p:cNvPicPr preferRelativeResize="0"/>
          <p:nvPr/>
        </p:nvPicPr>
        <p:blipFill>
          <a:blip r:embed="rId6">
            <a:alphaModFix/>
          </a:blip>
          <a:stretch>
            <a:fillRect/>
          </a:stretch>
        </p:blipFill>
        <p:spPr>
          <a:xfrm>
            <a:off x="5209300" y="3017813"/>
            <a:ext cx="1698929" cy="917573"/>
          </a:xfrm>
          <a:prstGeom prst="rect">
            <a:avLst/>
          </a:prstGeom>
          <a:noFill/>
          <a:ln>
            <a:noFill/>
          </a:ln>
        </p:spPr>
      </p:pic>
      <p:pic>
        <p:nvPicPr>
          <p:cNvPr id="96" name="Google Shape;96;p18"/>
          <p:cNvPicPr preferRelativeResize="0"/>
          <p:nvPr/>
        </p:nvPicPr>
        <p:blipFill>
          <a:blip r:embed="rId7">
            <a:alphaModFix/>
          </a:blip>
          <a:stretch>
            <a:fillRect/>
          </a:stretch>
        </p:blipFill>
        <p:spPr>
          <a:xfrm>
            <a:off x="7191075" y="2756446"/>
            <a:ext cx="1261305" cy="1028159"/>
          </a:xfrm>
          <a:prstGeom prst="rect">
            <a:avLst/>
          </a:prstGeom>
          <a:noFill/>
          <a:ln>
            <a:noFill/>
          </a:ln>
        </p:spPr>
      </p:pic>
      <p:pic>
        <p:nvPicPr>
          <p:cNvPr id="97" name="Google Shape;97;p18"/>
          <p:cNvPicPr preferRelativeResize="0"/>
          <p:nvPr/>
        </p:nvPicPr>
        <p:blipFill>
          <a:blip r:embed="rId8">
            <a:alphaModFix/>
          </a:blip>
          <a:stretch>
            <a:fillRect/>
          </a:stretch>
        </p:blipFill>
        <p:spPr>
          <a:xfrm>
            <a:off x="6148425" y="3992660"/>
            <a:ext cx="1441890" cy="672882"/>
          </a:xfrm>
          <a:prstGeom prst="rect">
            <a:avLst/>
          </a:prstGeom>
          <a:noFill/>
          <a:ln>
            <a:noFill/>
          </a:ln>
        </p:spPr>
      </p:pic>
      <p:pic>
        <p:nvPicPr>
          <p:cNvPr id="98" name="Google Shape;98;p18"/>
          <p:cNvPicPr preferRelativeResize="0"/>
          <p:nvPr/>
        </p:nvPicPr>
        <p:blipFill>
          <a:blip r:embed="rId9">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Functional/Non-Functional </a:t>
            </a:r>
            <a:r>
              <a:rPr lang="en"/>
              <a:t>Requirements</a:t>
            </a:r>
            <a:endParaRPr/>
          </a:p>
        </p:txBody>
      </p:sp>
      <p:sp>
        <p:nvSpPr>
          <p:cNvPr id="104" name="Google Shape;104;p19"/>
          <p:cNvSpPr txBox="1"/>
          <p:nvPr>
            <p:ph idx="1" type="body"/>
          </p:nvPr>
        </p:nvSpPr>
        <p:spPr>
          <a:xfrm>
            <a:off x="311700" y="1152475"/>
            <a:ext cx="8074800" cy="37638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1"/>
              </a:buClr>
              <a:buSzPts val="1400"/>
              <a:buChar char="●"/>
            </a:pPr>
            <a:r>
              <a:rPr lang="en" sz="1400">
                <a:solidFill>
                  <a:schemeClr val="dk1"/>
                </a:solidFill>
              </a:rPr>
              <a:t>Functional: Have a database that stores lost item descriptions with multiple fields  </a:t>
            </a:r>
            <a:endParaRPr sz="1400">
              <a:solidFill>
                <a:schemeClr val="dk1"/>
              </a:solidFill>
            </a:endParaRPr>
          </a:p>
          <a:p>
            <a:pPr indent="-317500" lvl="1" marL="914400" rtl="0" algn="l">
              <a:lnSpc>
                <a:spcPct val="100000"/>
              </a:lnSpc>
              <a:spcBef>
                <a:spcPts val="0"/>
              </a:spcBef>
              <a:spcAft>
                <a:spcPts val="0"/>
              </a:spcAft>
              <a:buClr>
                <a:schemeClr val="dk1"/>
              </a:buClr>
              <a:buSzPts val="1400"/>
              <a:buChar char="○"/>
            </a:pPr>
            <a:r>
              <a:rPr lang="en">
                <a:solidFill>
                  <a:schemeClr val="dk1"/>
                </a:solidFill>
              </a:rPr>
              <a:t>Non-Functional: Search through this database, and make it easily scalable and appendable. Make it dynamic, not static as it will need to be updated often. </a:t>
            </a:r>
            <a:endParaRPr>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dk1"/>
                </a:solidFill>
              </a:rPr>
              <a:t>F: Verify that users actually go to RPI </a:t>
            </a:r>
            <a:endParaRPr sz="1400">
              <a:solidFill>
                <a:schemeClr val="dk1"/>
              </a:solidFill>
            </a:endParaRPr>
          </a:p>
          <a:p>
            <a:pPr indent="-304800" lvl="1" marL="914400" rtl="0" algn="l">
              <a:lnSpc>
                <a:spcPct val="100000"/>
              </a:lnSpc>
              <a:spcBef>
                <a:spcPts val="0"/>
              </a:spcBef>
              <a:spcAft>
                <a:spcPts val="0"/>
              </a:spcAft>
              <a:buClr>
                <a:schemeClr val="dk1"/>
              </a:buClr>
              <a:buSzPts val="1200"/>
              <a:buChar char="○"/>
            </a:pPr>
            <a:r>
              <a:rPr lang="en">
                <a:solidFill>
                  <a:schemeClr val="dk1"/>
                </a:solidFill>
              </a:rPr>
              <a:t>Non-Function: have Users enter an RPI email and send them a confirmation email</a:t>
            </a:r>
            <a:r>
              <a:rPr lang="en" sz="1500">
                <a:solidFill>
                  <a:schemeClr val="dk1"/>
                </a:solidFill>
              </a:rPr>
              <a:t>. Once, and only once the email is verified (they access the email through their inbox) can they place queries for lost items</a:t>
            </a:r>
            <a:endParaRPr sz="1500">
              <a:solidFill>
                <a:schemeClr val="dk1"/>
              </a:solidFill>
            </a:endParaRPr>
          </a:p>
          <a:p>
            <a:pPr indent="-323850" lvl="0" marL="457200" rtl="0" algn="l">
              <a:lnSpc>
                <a:spcPct val="100000"/>
              </a:lnSpc>
              <a:spcBef>
                <a:spcPts val="0"/>
              </a:spcBef>
              <a:spcAft>
                <a:spcPts val="0"/>
              </a:spcAft>
              <a:buClr>
                <a:schemeClr val="dk1"/>
              </a:buClr>
              <a:buSzPts val="1500"/>
              <a:buChar char="●"/>
            </a:pPr>
            <a:r>
              <a:rPr lang="en" sz="1500">
                <a:solidFill>
                  <a:schemeClr val="dk1"/>
                </a:solidFill>
              </a:rPr>
              <a:t>F: Prevent spam in terms of misusing the database and trying to get hits for lost and found items that aren't actually theirs. </a:t>
            </a:r>
            <a:endParaRPr sz="1500">
              <a:solidFill>
                <a:schemeClr val="dk1"/>
              </a:solidFill>
            </a:endParaRPr>
          </a:p>
          <a:p>
            <a:pPr indent="-323850" lvl="1" marL="914400" rtl="0" algn="l">
              <a:lnSpc>
                <a:spcPct val="100000"/>
              </a:lnSpc>
              <a:spcBef>
                <a:spcPts val="0"/>
              </a:spcBef>
              <a:spcAft>
                <a:spcPts val="0"/>
              </a:spcAft>
              <a:buClr>
                <a:schemeClr val="dk1"/>
              </a:buClr>
              <a:buSzPts val="1500"/>
              <a:buChar char="○"/>
            </a:pPr>
            <a:r>
              <a:rPr lang="en" sz="1500">
                <a:solidFill>
                  <a:schemeClr val="dk1"/>
                </a:solidFill>
              </a:rPr>
              <a:t>NF: Implement an submission cooldown using Javascript where Users can only submit one form every 6 hours. Also be sure to notify the user of this </a:t>
            </a:r>
            <a:endParaRPr sz="1500">
              <a:solidFill>
                <a:schemeClr val="dk1"/>
              </a:solidFill>
            </a:endParaRPr>
          </a:p>
          <a:p>
            <a:pPr indent="-323850" lvl="1" marL="914400" rtl="0" algn="l">
              <a:lnSpc>
                <a:spcPct val="100000"/>
              </a:lnSpc>
              <a:spcBef>
                <a:spcPts val="0"/>
              </a:spcBef>
              <a:spcAft>
                <a:spcPts val="0"/>
              </a:spcAft>
              <a:buClr>
                <a:schemeClr val="dk1"/>
              </a:buClr>
              <a:buSzPts val="1500"/>
              <a:buChar char="○"/>
            </a:pPr>
            <a:r>
              <a:rPr lang="en" sz="1500">
                <a:solidFill>
                  <a:schemeClr val="dk1"/>
                </a:solidFill>
              </a:rPr>
              <a:t>Also will be sure to not include the ability to make edits to a 'missing item' once the query has been submitted </a:t>
            </a:r>
            <a:endParaRPr sz="1500">
              <a:solidFill>
                <a:schemeClr val="dk1"/>
              </a:solidFill>
            </a:endParaRPr>
          </a:p>
          <a:p>
            <a:pPr indent="-323850" lvl="0" marL="457200" rtl="0" algn="l">
              <a:lnSpc>
                <a:spcPct val="100000"/>
              </a:lnSpc>
              <a:spcBef>
                <a:spcPts val="0"/>
              </a:spcBef>
              <a:spcAft>
                <a:spcPts val="0"/>
              </a:spcAft>
              <a:buClr>
                <a:schemeClr val="dk1"/>
              </a:buClr>
              <a:buSzPts val="1500"/>
              <a:buChar char="●"/>
            </a:pPr>
            <a:r>
              <a:rPr lang="en" sz="1500">
                <a:solidFill>
                  <a:schemeClr val="dk1"/>
                </a:solidFill>
              </a:rPr>
              <a:t>F: Verify That Recorder is supposed to be a recorder </a:t>
            </a:r>
            <a:endParaRPr sz="1500">
              <a:solidFill>
                <a:schemeClr val="dk1"/>
              </a:solidFill>
            </a:endParaRPr>
          </a:p>
          <a:p>
            <a:pPr indent="-323850" lvl="1" marL="914400" rtl="0" algn="l">
              <a:lnSpc>
                <a:spcPct val="100000"/>
              </a:lnSpc>
              <a:spcBef>
                <a:spcPts val="0"/>
              </a:spcBef>
              <a:spcAft>
                <a:spcPts val="0"/>
              </a:spcAft>
              <a:buClr>
                <a:schemeClr val="dk1"/>
              </a:buClr>
              <a:buSzPts val="1500"/>
              <a:buChar char="○"/>
            </a:pPr>
            <a:r>
              <a:rPr lang="en" sz="1500">
                <a:solidFill>
                  <a:schemeClr val="dk1"/>
                </a:solidFill>
              </a:rPr>
              <a:t>NF: Have a Recorder Passkey that they would enter when logging in which would check a 'recorder' passkey database to make sure they have permissions. </a:t>
            </a:r>
            <a:endParaRPr sz="1500">
              <a:solidFill>
                <a:schemeClr val="dk1"/>
              </a:solidFill>
            </a:endParaRPr>
          </a:p>
          <a:p>
            <a:pPr indent="0" lvl="0" marL="0" rtl="0" algn="l">
              <a:spcBef>
                <a:spcPts val="0"/>
              </a:spcBef>
              <a:spcAft>
                <a:spcPts val="1200"/>
              </a:spcAft>
              <a:buNone/>
            </a:pPr>
            <a:r>
              <a:t/>
            </a:r>
            <a:endParaRPr sz="2100">
              <a:solidFill>
                <a:schemeClr val="dk1"/>
              </a:solidFill>
            </a:endParaRPr>
          </a:p>
        </p:txBody>
      </p:sp>
      <p:pic>
        <p:nvPicPr>
          <p:cNvPr id="105" name="Google Shape;105;p19"/>
          <p:cNvPicPr preferRelativeResize="0"/>
          <p:nvPr/>
        </p:nvPicPr>
        <p:blipFill>
          <a:blip r:embed="rId3">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Sitemap</a:t>
            </a:r>
            <a:endParaRPr/>
          </a:p>
        </p:txBody>
      </p:sp>
      <p:pic>
        <p:nvPicPr>
          <p:cNvPr id="111" name="Google Shape;111;p20"/>
          <p:cNvPicPr preferRelativeResize="0"/>
          <p:nvPr/>
        </p:nvPicPr>
        <p:blipFill>
          <a:blip r:embed="rId3">
            <a:alphaModFix/>
          </a:blip>
          <a:stretch>
            <a:fillRect/>
          </a:stretch>
        </p:blipFill>
        <p:spPr>
          <a:xfrm>
            <a:off x="8386375" y="4591800"/>
            <a:ext cx="522124" cy="324450"/>
          </a:xfrm>
          <a:prstGeom prst="rect">
            <a:avLst/>
          </a:prstGeom>
          <a:noFill/>
          <a:ln>
            <a:noFill/>
          </a:ln>
        </p:spPr>
      </p:pic>
      <p:pic>
        <p:nvPicPr>
          <p:cNvPr id="112" name="Google Shape;112;p20"/>
          <p:cNvPicPr preferRelativeResize="0"/>
          <p:nvPr/>
        </p:nvPicPr>
        <p:blipFill rotWithShape="1">
          <a:blip r:embed="rId4">
            <a:alphaModFix/>
          </a:blip>
          <a:srcRect b="8530" l="0" r="0" t="10458"/>
          <a:stretch/>
        </p:blipFill>
        <p:spPr>
          <a:xfrm>
            <a:off x="2100675" y="69325"/>
            <a:ext cx="4586749" cy="4954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Wireframes</a:t>
            </a:r>
            <a:endParaRPr/>
          </a:p>
        </p:txBody>
      </p:sp>
      <p:pic>
        <p:nvPicPr>
          <p:cNvPr id="118" name="Google Shape;118;p21" title="FinderFindDemo.mov">
            <a:hlinkClick r:id="rId3"/>
          </p:cNvPr>
          <p:cNvPicPr preferRelativeResize="0"/>
          <p:nvPr/>
        </p:nvPicPr>
        <p:blipFill>
          <a:blip r:embed="rId4">
            <a:alphaModFix/>
          </a:blip>
          <a:stretch>
            <a:fillRect/>
          </a:stretch>
        </p:blipFill>
        <p:spPr>
          <a:xfrm>
            <a:off x="1734600" y="1112026"/>
            <a:ext cx="5674823" cy="3685623"/>
          </a:xfrm>
          <a:prstGeom prst="rect">
            <a:avLst/>
          </a:prstGeom>
          <a:noFill/>
          <a:ln>
            <a:noFill/>
          </a:ln>
        </p:spPr>
      </p:pic>
      <p:pic>
        <p:nvPicPr>
          <p:cNvPr id="119" name="Google Shape;119;p21"/>
          <p:cNvPicPr preferRelativeResize="0"/>
          <p:nvPr/>
        </p:nvPicPr>
        <p:blipFill>
          <a:blip r:embed="rId5">
            <a:alphaModFix/>
          </a:blip>
          <a:stretch>
            <a:fillRect/>
          </a:stretch>
        </p:blipFill>
        <p:spPr>
          <a:xfrm>
            <a:off x="8386375" y="4591800"/>
            <a:ext cx="522124" cy="324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